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sldSz cx="9144000" cy="5143500" type="screen16x9"/>
  <p:notesSz cx="6858000" cy="9144000"/>
  <p:embeddedFontLst>
    <p:embeddedFont>
      <p:font typeface="Raleway" panose="020B0604020202020204" charset="0"/>
      <p:regular r:id="rId46"/>
      <p:bold r:id="rId47"/>
      <p:italic r:id="rId48"/>
      <p:boldItalic r:id="rId49"/>
    </p:embeddedFont>
    <p:embeddedFont>
      <p:font typeface="Roboto" panose="020B0604020202020204" charset="0"/>
      <p:regular r:id="rId50"/>
      <p:bold r:id="rId51"/>
      <p:italic r:id="rId52"/>
      <p:boldItalic r:id="rId53"/>
    </p:embeddedFont>
    <p:embeddedFont>
      <p:font typeface="Raleway SemiBold" panose="020B0604020202020204" charset="0"/>
      <p:regular r:id="rId54"/>
      <p:bold r:id="rId55"/>
      <p:italic r:id="rId56"/>
      <p:boldItalic r:id="rId57"/>
    </p:embeddedFont>
    <p:embeddedFont>
      <p:font typeface="Raleway ExtraBold" panose="020B0604020202020204" charset="0"/>
      <p:bold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5" roundtripDataSignature="AMtx7mgO3UZTIjTUKHXdreEKt74qmsah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4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65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53114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xpin.com/studio/blog/voice-user-interface/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92420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3082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6194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97923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7926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8787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41225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59578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2419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83125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70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63164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16455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970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" name="Google Shape;221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42137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5986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Google Shape;234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44381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50175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7081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4" name="Google Shape;254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7071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" name="Google Shape;260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092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8" name="Google Shape;268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7738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0905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916423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214424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7" name="Google Shape;287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59901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64685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949843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6" name="Google Shape;306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370849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2" name="Google Shape;312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00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rapid increase; a rise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5665569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865719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4" name="Google Shape;324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553259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4052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726035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6" name="Google Shape;336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24694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2" name="Google Shape;34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83033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8" name="Google Shape;348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441707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4" name="Google Shape;354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https://www.uxpin.com/studio/blog/voice-user-interface/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240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44882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477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2352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789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0082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45"/>
          <p:cNvSpPr/>
          <p:nvPr/>
        </p:nvSpPr>
        <p:spPr>
          <a:xfrm rot="10800000" flipH="1">
            <a:off x="80700" y="95700"/>
            <a:ext cx="8982600" cy="2555400"/>
          </a:xfrm>
          <a:prstGeom prst="rect">
            <a:avLst/>
          </a:prstGeom>
          <a:solidFill>
            <a:srgbClr val="00C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45"/>
          <p:cNvSpPr txBox="1">
            <a:spLocks noGrp="1"/>
          </p:cNvSpPr>
          <p:nvPr>
            <p:ph type="ctrTitle"/>
          </p:nvPr>
        </p:nvSpPr>
        <p:spPr>
          <a:xfrm>
            <a:off x="421975" y="2747750"/>
            <a:ext cx="8183700" cy="14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Raleway ExtraBold"/>
              <a:buNone/>
              <a:defRPr sz="4200" b="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" name="Google Shape;13;p45"/>
          <p:cNvSpPr txBox="1">
            <a:spLocks noGrp="1"/>
          </p:cNvSpPr>
          <p:nvPr>
            <p:ph type="subTitle" idx="1"/>
          </p:nvPr>
        </p:nvSpPr>
        <p:spPr>
          <a:xfrm>
            <a:off x="421975" y="4221350"/>
            <a:ext cx="81837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100"/>
              <a:buFont typeface="Source Sans Pro"/>
              <a:buNone/>
              <a:defRPr sz="2100">
                <a:solidFill>
                  <a:srgbClr val="99999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>
                <a:solidFill>
                  <a:srgbClr val="999999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>
                <a:solidFill>
                  <a:srgbClr val="999999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>
                <a:solidFill>
                  <a:srgbClr val="999999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>
                <a:solidFill>
                  <a:srgbClr val="999999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>
                <a:solidFill>
                  <a:srgbClr val="999999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>
                <a:solidFill>
                  <a:srgbClr val="999999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>
                <a:solidFill>
                  <a:srgbClr val="999999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None/>
              <a:defRPr sz="2400"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45"/>
          <p:cNvSpPr/>
          <p:nvPr/>
        </p:nvSpPr>
        <p:spPr>
          <a:xfrm>
            <a:off x="7070975" y="4504550"/>
            <a:ext cx="2073000" cy="63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0512" y="973400"/>
            <a:ext cx="4670350" cy="985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5"/>
          <p:cNvSpPr txBox="1">
            <a:spLocks noGrp="1"/>
          </p:cNvSpPr>
          <p:nvPr>
            <p:ph type="subTitle" idx="2"/>
          </p:nvPr>
        </p:nvSpPr>
        <p:spPr>
          <a:xfrm>
            <a:off x="416250" y="2854250"/>
            <a:ext cx="81837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100"/>
              <a:buFont typeface="Source Sans Pro"/>
              <a:buNone/>
              <a:defRPr sz="2100">
                <a:solidFill>
                  <a:srgbClr val="99999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59" name="Google Shape;59;p54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5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00C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55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55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55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" name="Google Shape;65;p55"/>
          <p:cNvPicPr preferRelativeResize="0"/>
          <p:nvPr/>
        </p:nvPicPr>
        <p:blipFill rotWithShape="1">
          <a:blip r:embed="rId2">
            <a:alphaModFix amt="67000"/>
          </a:blip>
          <a:srcRect t="347" b="347"/>
          <a:stretch/>
        </p:blipFill>
        <p:spPr>
          <a:xfrm>
            <a:off x="7107458" y="4568877"/>
            <a:ext cx="1879301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6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6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00C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46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Raleway ExtraBold"/>
              <a:buNone/>
              <a:defRPr sz="4200" b="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0" name="Google Shape;20;p46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Sans Pro"/>
              <a:buNone/>
              <a:defRPr sz="24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" name="Google Shape;21;p46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" name="Google Shape;22;p46"/>
          <p:cNvPicPr preferRelativeResize="0"/>
          <p:nvPr/>
        </p:nvPicPr>
        <p:blipFill rotWithShape="1">
          <a:blip r:embed="rId2">
            <a:alphaModFix amt="67000"/>
          </a:blip>
          <a:srcRect t="347" b="347"/>
          <a:stretch/>
        </p:blipFill>
        <p:spPr>
          <a:xfrm>
            <a:off x="7107458" y="4568877"/>
            <a:ext cx="1879301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7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00C0F3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8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48"/>
          <p:cNvSpPr/>
          <p:nvPr/>
        </p:nvSpPr>
        <p:spPr>
          <a:xfrm>
            <a:off x="6919775" y="4293975"/>
            <a:ext cx="2224200" cy="84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" name="Google Shape;31;p48"/>
          <p:cNvPicPr preferRelativeResize="0"/>
          <p:nvPr/>
        </p:nvPicPr>
        <p:blipFill rotWithShape="1">
          <a:blip r:embed="rId2">
            <a:alphaModFix amt="67000"/>
          </a:blip>
          <a:srcRect t="347" b="347"/>
          <a:stretch/>
        </p:blipFill>
        <p:spPr>
          <a:xfrm>
            <a:off x="7107458" y="4568877"/>
            <a:ext cx="1879301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rgbClr val="00C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" name="Google Shape;34;p4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" name="Google Shape;35;p4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6" name="Google Shape;36;p4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" name="Google Shape;37;p4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9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49"/>
          <p:cNvPicPr preferRelativeResize="0"/>
          <p:nvPr/>
        </p:nvPicPr>
        <p:blipFill rotWithShape="1">
          <a:blip r:embed="rId2">
            <a:alphaModFix amt="67000"/>
          </a:blip>
          <a:srcRect t="347" b="347"/>
          <a:stretch/>
        </p:blipFill>
        <p:spPr>
          <a:xfrm>
            <a:off x="7107458" y="4568877"/>
            <a:ext cx="1879301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0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00C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50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50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50"/>
          <p:cNvPicPr preferRelativeResize="0"/>
          <p:nvPr/>
        </p:nvPicPr>
        <p:blipFill rotWithShape="1">
          <a:blip r:embed="rId2">
            <a:alphaModFix amt="67000"/>
          </a:blip>
          <a:srcRect t="347" b="347"/>
          <a:stretch/>
        </p:blipFill>
        <p:spPr>
          <a:xfrm>
            <a:off x="7107458" y="4568877"/>
            <a:ext cx="1879301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" name="Google Shape;48;p5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51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2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" name="Google Shape;55;p5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6" name="Google Shape;56;p53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 ExtraBold"/>
              <a:buNone/>
              <a:defRPr sz="3000" b="0" i="0" u="none" strike="noStrike" cap="none">
                <a:solidFill>
                  <a:schemeClr val="dk2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Source Sans Pro"/>
              <a:buChar char="●"/>
              <a:defRPr sz="1400" b="0" i="0" u="none" strike="noStrike" cap="none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Source Sans Pro"/>
              <a:buChar char="○"/>
              <a:defRPr sz="1400" b="0" i="0" u="none" strike="noStrike" cap="none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44"/>
          <p:cNvSpPr txBox="1">
            <a:spLocks noGrp="1"/>
          </p:cNvSpPr>
          <p:nvPr>
            <p:ph type="sldNum" idx="12"/>
          </p:nvPr>
        </p:nvSpPr>
        <p:spPr>
          <a:xfrm>
            <a:off x="3116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44"/>
          <p:cNvPicPr preferRelativeResize="0"/>
          <p:nvPr/>
        </p:nvPicPr>
        <p:blipFill rotWithShape="1">
          <a:blip r:embed="rId14">
            <a:alphaModFix amt="20000"/>
          </a:blip>
          <a:srcRect/>
          <a:stretch/>
        </p:blipFill>
        <p:spPr>
          <a:xfrm>
            <a:off x="7107458" y="4568877"/>
            <a:ext cx="1879301" cy="393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>
            <a:spLocks noGrp="1"/>
          </p:cNvSpPr>
          <p:nvPr>
            <p:ph type="ctrTitle"/>
          </p:nvPr>
        </p:nvSpPr>
        <p:spPr>
          <a:xfrm>
            <a:off x="421975" y="2747750"/>
            <a:ext cx="8183700" cy="14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VR and Voice User Interface</a:t>
            </a:r>
            <a:endParaRPr/>
          </a:p>
        </p:txBody>
      </p:sp>
      <p:sp>
        <p:nvSpPr>
          <p:cNvPr id="73" name="Google Shape;73;p1"/>
          <p:cNvSpPr txBox="1">
            <a:spLocks noGrp="1"/>
          </p:cNvSpPr>
          <p:nvPr>
            <p:ph type="subTitle" idx="1"/>
          </p:nvPr>
        </p:nvSpPr>
        <p:spPr>
          <a:xfrm>
            <a:off x="421975" y="4221350"/>
            <a:ext cx="81837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April, 2024</a:t>
            </a:r>
            <a:endParaRPr/>
          </a:p>
        </p:txBody>
      </p:sp>
      <p:sp>
        <p:nvSpPr>
          <p:cNvPr id="74" name="Google Shape;74;p1"/>
          <p:cNvSpPr txBox="1">
            <a:spLocks noGrp="1"/>
          </p:cNvSpPr>
          <p:nvPr>
            <p:ph type="subTitle" idx="2"/>
          </p:nvPr>
        </p:nvSpPr>
        <p:spPr>
          <a:xfrm>
            <a:off x="416250" y="2854250"/>
            <a:ext cx="8183700" cy="5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2857"/>
              <a:buNone/>
            </a:pPr>
            <a:r>
              <a:rPr lang="en"/>
              <a:t>5CS020-HCI (Human Computer Interaction)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2857"/>
              <a:buNone/>
            </a:pPr>
            <a:r>
              <a:rPr lang="en"/>
              <a:t>Week - 7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Pop culture references</a:t>
            </a:r>
            <a:endParaRPr/>
          </a:p>
        </p:txBody>
      </p:sp>
      <p:pic>
        <p:nvPicPr>
          <p:cNvPr id="136" name="Google Shape;136;p10"/>
          <p:cNvPicPr preferRelativeResize="0"/>
          <p:nvPr/>
        </p:nvPicPr>
        <p:blipFill rotWithShape="1">
          <a:blip r:embed="rId3">
            <a:alphaModFix/>
          </a:blip>
          <a:srcRect b="3305"/>
          <a:stretch/>
        </p:blipFill>
        <p:spPr>
          <a:xfrm>
            <a:off x="431600" y="1152476"/>
            <a:ext cx="2185549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97728" y="1152477"/>
            <a:ext cx="2384001" cy="3416398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0"/>
          <p:cNvSpPr txBox="1"/>
          <p:nvPr/>
        </p:nvSpPr>
        <p:spPr>
          <a:xfrm>
            <a:off x="431600" y="4652925"/>
            <a:ext cx="2185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" sz="1050" b="1" i="0" u="none" strike="noStrike" cap="none">
                <a:solidFill>
                  <a:srgbClr val="5F636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1968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0"/>
          <p:cNvSpPr txBox="1"/>
          <p:nvPr/>
        </p:nvSpPr>
        <p:spPr>
          <a:xfrm>
            <a:off x="3096975" y="4652925"/>
            <a:ext cx="21855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" sz="1050" b="1" i="0" u="none" strike="noStrike" cap="none">
                <a:solidFill>
                  <a:srgbClr val="5F636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1982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Why use VR?</a:t>
            </a:r>
            <a:endParaRPr/>
          </a:p>
        </p:txBody>
      </p:sp>
      <p:sp>
        <p:nvSpPr>
          <p:cNvPr id="145" name="Google Shape;145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40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History repeats itself - VR is back in fashion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Why?</a:t>
            </a:r>
            <a:endParaRPr/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Newer cheaper tech + Gamers as early adopters</a:t>
            </a:r>
            <a:endParaRPr sz="1700"/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Non-Game VR</a:t>
            </a:r>
            <a:endParaRPr sz="1700"/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Virtual tours</a:t>
            </a:r>
            <a:endParaRPr sz="1700"/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Mechanical Engineering</a:t>
            </a:r>
            <a:endParaRPr sz="1700"/>
          </a:p>
        </p:txBody>
      </p:sp>
      <p:pic>
        <p:nvPicPr>
          <p:cNvPr id="146" name="Google Shape;146;p11" descr="Ready Player One (2018)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7275" y="0"/>
            <a:ext cx="34667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What is VR?</a:t>
            </a:r>
            <a:endParaRPr/>
          </a:p>
        </p:txBody>
      </p:sp>
      <p:pic>
        <p:nvPicPr>
          <p:cNvPr id="152" name="Google Shape;152;p12"/>
          <p:cNvPicPr preferRelativeResize="0"/>
          <p:nvPr/>
        </p:nvPicPr>
        <p:blipFill rotWithShape="1">
          <a:blip r:embed="rId3">
            <a:alphaModFix/>
          </a:blip>
          <a:srcRect l="9722" r="9922"/>
          <a:stretch/>
        </p:blipFill>
        <p:spPr>
          <a:xfrm>
            <a:off x="4388100" y="562375"/>
            <a:ext cx="4755900" cy="33322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2"/>
          <p:cNvSpPr txBox="1"/>
          <p:nvPr/>
        </p:nvSpPr>
        <p:spPr>
          <a:xfrm>
            <a:off x="4388100" y="3894575"/>
            <a:ext cx="4755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https://unsplash.com/photos/EOSHmMbjT8g</a:t>
            </a:r>
            <a:endParaRPr sz="1200" b="0" i="0" u="none" strike="noStrike" cap="none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4" name="Google Shape;154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76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(3D) virtual environment that convinces you that you are someplace else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VR does this through</a:t>
            </a:r>
            <a:endParaRPr/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 b="1"/>
              <a:t>Presence</a:t>
            </a:r>
            <a:r>
              <a:rPr lang="en" sz="1700"/>
              <a:t>: Sensation of being there in the virtual world</a:t>
            </a:r>
            <a:endParaRPr sz="1700"/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 b="1"/>
              <a:t>Immersion</a:t>
            </a:r>
            <a:r>
              <a:rPr lang="en" sz="1700"/>
              <a:t>: Aids presence through ‘simulating’ our senses</a:t>
            </a:r>
            <a:endParaRPr sz="1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3"/>
          <p:cNvSpPr txBox="1">
            <a:spLocks noGrp="1"/>
          </p:cNvSpPr>
          <p:nvPr>
            <p:ph type="title"/>
          </p:nvPr>
        </p:nvSpPr>
        <p:spPr>
          <a:xfrm>
            <a:off x="265500" y="1804950"/>
            <a:ext cx="4045200" cy="15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lang="en"/>
              <a:t>Immersion is created through</a:t>
            </a:r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Motion</a:t>
            </a:r>
            <a:endParaRPr sz="2800"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Stereoscopic Images</a:t>
            </a:r>
            <a:endParaRPr sz="2800"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Sound</a:t>
            </a:r>
            <a:endParaRPr sz="2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Motion</a:t>
            </a:r>
            <a:endParaRPr/>
          </a:p>
        </p:txBody>
      </p:sp>
      <p:sp>
        <p:nvSpPr>
          <p:cNvPr id="166" name="Google Shape;1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Motion is created by simulating the visual cortex (part of the brain that perceives motion)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VR headsets do this by tracking the head movement or position tracking</a:t>
            </a:r>
            <a:endParaRPr/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i.e.  the objects stay stationary while the user’s head moves</a:t>
            </a:r>
            <a:endParaRPr sz="17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head movement and virtual movement doesn’t match, it causes motion sickness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42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 images, side by side, slightly offset to create an illusion of depth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concerns our field of view - width of the viewing area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wider the view, more natural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Human vision ~ 180 degrees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Oculus Rift ~ 100 degrees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Google cardboard ~ 90 degrees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Standard cinema screen ~ 54 degrees</a:t>
            </a:r>
            <a:endParaRPr/>
          </a:p>
        </p:txBody>
      </p:sp>
      <p:sp>
        <p:nvSpPr>
          <p:cNvPr id="172" name="Google Shape;1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1111"/>
              <a:buFont typeface="Arial"/>
              <a:buNone/>
            </a:pPr>
            <a:r>
              <a:rPr lang="en"/>
              <a:t>Stereoscopic images</a:t>
            </a:r>
            <a:endParaRPr/>
          </a:p>
        </p:txBody>
      </p:sp>
      <p:pic>
        <p:nvPicPr>
          <p:cNvPr id="173" name="Google Shape;17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48200" y="1220825"/>
            <a:ext cx="4495800" cy="254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Implementation hurdles</a:t>
            </a:r>
            <a:endParaRPr/>
          </a:p>
        </p:txBody>
      </p:sp>
      <p:sp>
        <p:nvSpPr>
          <p:cNvPr id="179" name="Google Shape;179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headsets to have wide FOV, they require wide angle lenses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Unfortunately, lenses distort stereoscopic images (pincushion effect) </a:t>
            </a:r>
            <a:endParaRPr/>
          </a:p>
        </p:txBody>
      </p:sp>
      <p:pic>
        <p:nvPicPr>
          <p:cNvPr id="180" name="Google Shape;180;p16" descr="https://qph.ec.quoracdn.net/main-qimg-f71f0978a17fd22a1db2c6abda9b91ba"/>
          <p:cNvPicPr preferRelativeResize="0"/>
          <p:nvPr/>
        </p:nvPicPr>
        <p:blipFill rotWithShape="1">
          <a:blip r:embed="rId3">
            <a:alphaModFix/>
          </a:blip>
          <a:srcRect l="1495" t="3642" r="54137" b="55054"/>
          <a:stretch/>
        </p:blipFill>
        <p:spPr>
          <a:xfrm>
            <a:off x="4861718" y="2349387"/>
            <a:ext cx="2359235" cy="1838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6" descr="https://qph.ec.quoracdn.net/main-qimg-f71f0978a17fd22a1db2c6abda9b91ba"/>
          <p:cNvPicPr preferRelativeResize="0"/>
          <p:nvPr/>
        </p:nvPicPr>
        <p:blipFill rotWithShape="1">
          <a:blip r:embed="rId3">
            <a:alphaModFix/>
          </a:blip>
          <a:srcRect l="32080" t="59563" r="32077" b="7432"/>
          <a:stretch/>
        </p:blipFill>
        <p:spPr>
          <a:xfrm>
            <a:off x="1045294" y="2349388"/>
            <a:ext cx="2385049" cy="1838693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6"/>
          <p:cNvSpPr/>
          <p:nvPr/>
        </p:nvSpPr>
        <p:spPr>
          <a:xfrm>
            <a:off x="3915825" y="3019775"/>
            <a:ext cx="635100" cy="402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88" name="Google Shape;18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solution is to barrel distort the images so that it looks correct through the lenses</a:t>
            </a:r>
            <a:endParaRPr/>
          </a:p>
        </p:txBody>
      </p:sp>
      <p:pic>
        <p:nvPicPr>
          <p:cNvPr id="189" name="Google Shape;189;p17" descr="https://qph.ec.quoracdn.net/main-qimg-f71f0978a17fd22a1db2c6abda9b91ba"/>
          <p:cNvPicPr preferRelativeResize="0"/>
          <p:nvPr/>
        </p:nvPicPr>
        <p:blipFill rotWithShape="1">
          <a:blip r:embed="rId3">
            <a:alphaModFix/>
          </a:blip>
          <a:srcRect l="56810" t="5583" r="4505" b="57339"/>
          <a:stretch/>
        </p:blipFill>
        <p:spPr>
          <a:xfrm>
            <a:off x="4928154" y="2314111"/>
            <a:ext cx="2291341" cy="1838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7" descr="https://qph.ec.quoracdn.net/main-qimg-f71f0978a17fd22a1db2c6abda9b91ba"/>
          <p:cNvPicPr preferRelativeResize="0"/>
          <p:nvPr/>
        </p:nvPicPr>
        <p:blipFill rotWithShape="1">
          <a:blip r:embed="rId3">
            <a:alphaModFix/>
          </a:blip>
          <a:srcRect l="1495" t="3642" r="54137" b="55054"/>
          <a:stretch/>
        </p:blipFill>
        <p:spPr>
          <a:xfrm>
            <a:off x="881548" y="2314112"/>
            <a:ext cx="2359235" cy="183869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7"/>
          <p:cNvSpPr/>
          <p:nvPr/>
        </p:nvSpPr>
        <p:spPr>
          <a:xfrm>
            <a:off x="3915825" y="3019775"/>
            <a:ext cx="635100" cy="402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"/>
          <p:cNvSpPr/>
          <p:nvPr/>
        </p:nvSpPr>
        <p:spPr>
          <a:xfrm>
            <a:off x="7050" y="705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p18" descr="https://www.vrhunters.pl/nowy-content/uploads/2014/07/street-view-vr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7725" y="156088"/>
            <a:ext cx="7648550" cy="483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Sound</a:t>
            </a:r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Sound adds to the ‘storytelling experience’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/>
              <a:t>Things to be mindful of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binaural sound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Apply doppler effect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‘sound cues’ as part of storytelling or to ‘set the mood’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Virtual Reality</a:t>
            </a:r>
            <a:endParaRPr/>
          </a:p>
        </p:txBody>
      </p:sp>
      <p:sp>
        <p:nvSpPr>
          <p:cNvPr id="80" name="Google Shape;80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Content Outline</a:t>
            </a:r>
            <a:endParaRPr/>
          </a:p>
        </p:txBody>
      </p:sp>
      <p:sp>
        <p:nvSpPr>
          <p:cNvPr id="81" name="Google Shape;81;p2"/>
          <p:cNvSpPr txBox="1">
            <a:spLocks noGrp="1"/>
          </p:cNvSpPr>
          <p:nvPr>
            <p:ph type="subTitle" idx="1"/>
          </p:nvPr>
        </p:nvSpPr>
        <p:spPr>
          <a:xfrm>
            <a:off x="485875" y="2933550"/>
            <a:ext cx="8183700" cy="11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Not a new concept</a:t>
            </a:r>
            <a:endParaRPr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Definition</a:t>
            </a:r>
            <a:endParaRPr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Implementation (Past and Present)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VR UX best practices</a:t>
            </a:r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VR needs to be of high resolution - low resolution leads to ‘screen door’ effect</a:t>
            </a:r>
            <a:endParaRPr/>
          </a:p>
        </p:txBody>
      </p:sp>
      <p:pic>
        <p:nvPicPr>
          <p:cNvPr id="210" name="Google Shape;210;p20" descr="https://s.aolcdn.com/hss/storage/midas/f1e3c9a6814c463fc0a2429f34245531/204629376/161117_a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0375" y="1652625"/>
            <a:ext cx="6719175" cy="268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VR UX best practices</a:t>
            </a:r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8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Headsets should have some form of Inertial Measurement Unit i.e. accelerometer and/or gyroscope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Current advice, VR experience should be less than 20 minutes at one go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Affordances</a:t>
            </a:r>
            <a:endParaRPr/>
          </a:p>
        </p:txBody>
      </p:sp>
      <p:pic>
        <p:nvPicPr>
          <p:cNvPr id="217" name="Google Shape;217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00400" y="1220825"/>
            <a:ext cx="4443600" cy="247791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1"/>
          <p:cNvSpPr txBox="1"/>
          <p:nvPr/>
        </p:nvSpPr>
        <p:spPr>
          <a:xfrm>
            <a:off x="4700400" y="3851150"/>
            <a:ext cx="44436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https://blog.leapmotion.com/interaction-sprint-exploring-the-hand-object-boundary/visual-affordance-vr/</a:t>
            </a:r>
            <a:endParaRPr sz="700" b="0" i="0" u="none" strike="noStrike" cap="none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VR accessibility</a:t>
            </a:r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815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Take body limitations into consideration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Hearing loss can affect the use of sound cues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Photosensitive epilepsy (Flashing lights, contrasting patterns)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Lens Quality/ Focus adjustment for myopic/ mytopic eyes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 pupillary distance</a:t>
            </a:r>
            <a:endParaRPr/>
          </a:p>
        </p:txBody>
      </p:sp>
      <p:pic>
        <p:nvPicPr>
          <p:cNvPr id="225" name="Google Shape;22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32200" y="1068425"/>
            <a:ext cx="4711798" cy="265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So what is VR?</a:t>
            </a:r>
            <a:endParaRPr/>
          </a:p>
        </p:txBody>
      </p:sp>
      <p:sp>
        <p:nvSpPr>
          <p:cNvPr id="231" name="Google Shape;231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VR is technically a </a:t>
            </a:r>
            <a:r>
              <a:rPr lang="en" b="1"/>
              <a:t>creation of immersion/ presence</a:t>
            </a:r>
            <a:r>
              <a:rPr lang="en"/>
              <a:t> through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Simulating motion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Stereoscopic images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Sound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 wears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Voice User Interfaces (VUI)</a:t>
            </a:r>
            <a:endParaRPr/>
          </a:p>
        </p:txBody>
      </p:sp>
      <p:sp>
        <p:nvSpPr>
          <p:cNvPr id="237" name="Google Shape;237;p24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Content Outline</a:t>
            </a:r>
            <a:endParaRPr/>
          </a:p>
        </p:txBody>
      </p:sp>
      <p:sp>
        <p:nvSpPr>
          <p:cNvPr id="238" name="Google Shape;238;p24"/>
          <p:cNvSpPr txBox="1">
            <a:spLocks noGrp="1"/>
          </p:cNvSpPr>
          <p:nvPr>
            <p:ph type="subTitle" idx="1"/>
          </p:nvPr>
        </p:nvSpPr>
        <p:spPr>
          <a:xfrm>
            <a:off x="485875" y="2933550"/>
            <a:ext cx="8183700" cy="11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History</a:t>
            </a:r>
            <a:endParaRPr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Advantages/ Disadvantages</a:t>
            </a:r>
            <a:endParaRPr>
              <a:solidFill>
                <a:schemeClr val="lt1"/>
              </a:solidFill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Designing for VUI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Also not a new concept</a:t>
            </a:r>
            <a:endParaRPr/>
          </a:p>
        </p:txBody>
      </p:sp>
      <p:sp>
        <p:nvSpPr>
          <p:cNvPr id="244" name="Google Shape;244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72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1920s - ‘Radio Rex’ first voice activated toy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1950s - Automatic Digit Recognizer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Could recognize spoken numbers (0-9)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Was 6 feet high and filled an entire lab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1960s - IBM Shoebox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Could perform simple maths (via voice command)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16 word vocabulary</a:t>
            </a:r>
            <a:endParaRPr/>
          </a:p>
        </p:txBody>
      </p:sp>
      <p:pic>
        <p:nvPicPr>
          <p:cNvPr id="245" name="Google Shape;245;p25" descr="https://learning.oreilly.com/library/view/design-for-voice/9781492039518/assets/dfvi_01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17788" y="0"/>
            <a:ext cx="262621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Further development</a:t>
            </a:r>
            <a:endParaRPr/>
          </a:p>
        </p:txBody>
      </p:sp>
      <p:sp>
        <p:nvSpPr>
          <p:cNvPr id="251" name="Google Shape;251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1980s - IBM Speech recognition system with 20,000 word vocabulary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Vocabulary was still limited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Words… had… to… be… spoken… slowly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1990s - Dragon NaturallySpeaking (Dictation Software)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2000s - Voice/ Speech technology became more mainstream (telephone call centers)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2005/ 2006 - Siri 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Originally developed by Stanford Research Institute (SRI)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Purchased by apple and integrated into iPhone 4S onwards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2007/9 - Voice control in microsoft windows vista/ 7 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2014 - Amazon introduces Alexa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2016 - Google Assistant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Why design for voice</a:t>
            </a:r>
            <a:endParaRPr/>
          </a:p>
        </p:txBody>
      </p:sp>
      <p:sp>
        <p:nvSpPr>
          <p:cNvPr id="257" name="Google Shape;257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perfect compliment for touchscreens and non-touchscreen devices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efficient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can deliver/ process audio quicker than visual/ physical I/O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accessible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Suitable for wide age groups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Suitable for wide abilities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natural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Compared to touch screens or keyboard and mouse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Disadvantages </a:t>
            </a:r>
            <a:endParaRPr/>
          </a:p>
        </p:txBody>
      </p:sp>
      <p:sp>
        <p:nvSpPr>
          <p:cNvPr id="263" name="Google Shape;263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05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Talking to computers is still not natural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Limited support for regional accent/ slang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Privacy concerns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“OK google, read my emails”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Alexa conversations sent to Amazon servers to ‘improve’ voice recognition/ personalize search</a:t>
            </a:r>
            <a:endParaRPr/>
          </a:p>
        </p:txBody>
      </p:sp>
      <p:pic>
        <p:nvPicPr>
          <p:cNvPr id="264" name="Google Shape;264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22400" y="866825"/>
            <a:ext cx="4521600" cy="305241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8"/>
          <p:cNvSpPr txBox="1"/>
          <p:nvPr/>
        </p:nvSpPr>
        <p:spPr>
          <a:xfrm>
            <a:off x="4622400" y="3919250"/>
            <a:ext cx="4521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https://criminallawstudiesnluj.wordpress.com/2021/09/18/alexa-a-catalyst-in-the-evidence-law/</a:t>
            </a:r>
            <a:endParaRPr sz="800" b="0" i="0" u="none" strike="noStrike" cap="none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lang="en"/>
              <a:t>Traditional principles in VUI</a:t>
            </a:r>
            <a:endParaRPr/>
          </a:p>
        </p:txBody>
      </p:sp>
      <p:sp>
        <p:nvSpPr>
          <p:cNvPr id="271" name="Google Shape;271;p2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Confirmation/ Feedback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 Cognitive Overload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Error Handling</a:t>
            </a:r>
            <a:endParaRPr/>
          </a:p>
        </p:txBody>
      </p:sp>
      <p:sp>
        <p:nvSpPr>
          <p:cNvPr id="272" name="Google Shape;272;p2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HCI/ UX/ Schneiderman’s rules are still valid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Stereoscopic images (1838)</a:t>
            </a:r>
            <a:endParaRPr/>
          </a:p>
        </p:txBody>
      </p:sp>
      <p:sp>
        <p:nvSpPr>
          <p:cNvPr id="87" name="Google Shape;87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64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 shows brain processes different (2D) images (from each eye) into a single 3D image/object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Viewing 2 side-by-side images (via a ‘Stereoscope’) gives the user a sense of depth and immersion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same principles are still used today for low-budget VR</a:t>
            </a:r>
            <a:endParaRPr/>
          </a:p>
        </p:txBody>
      </p:sp>
      <p:pic>
        <p:nvPicPr>
          <p:cNvPr id="88" name="Google Shape;8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75125" y="1206625"/>
            <a:ext cx="2685650" cy="276607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3"/>
          <p:cNvSpPr txBox="1"/>
          <p:nvPr/>
        </p:nvSpPr>
        <p:spPr>
          <a:xfrm>
            <a:off x="5353300" y="3972700"/>
            <a:ext cx="31293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https://www.sutori.com/item/untitled-1599-4117</a:t>
            </a:r>
            <a:endParaRPr sz="1100" b="0" i="0" u="none" strike="noStrike" cap="none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Confirmation</a:t>
            </a:r>
            <a:endParaRPr/>
          </a:p>
        </p:txBody>
      </p:sp>
      <p:sp>
        <p:nvSpPr>
          <p:cNvPr id="278" name="Google Shape;278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per rule 4: Design dialog to yield closure, providing ‘task confirmation’ is considered best practice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Confirmation reassures us that a conversation has been understood by both parties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 b="1"/>
              <a:t>Scenario</a:t>
            </a:r>
            <a:endParaRPr sz="2000" b="1"/>
          </a:p>
          <a:p>
            <a:pPr marL="457200" lvl="0" indent="-355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 b="1"/>
              <a:t>Computer, turn off the bathroom lights</a:t>
            </a:r>
            <a:endParaRPr sz="2000" b="1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Probably worked, but without actually physically checking, always a nagging doubt…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Considered best practice to offer confirmation on task completion</a:t>
            </a:r>
            <a:endParaRPr sz="200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Best practice</a:t>
            </a:r>
            <a:endParaRPr sz="200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2000"/>
              <a:t>User: “Computer, turn off the Bathroom Lights”</a:t>
            </a:r>
            <a:endParaRPr sz="200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sz="2000"/>
              <a:t>Computer: “OK, the bathroom lights are now switched off”</a:t>
            </a:r>
            <a:endParaRPr sz="2000"/>
          </a:p>
        </p:txBody>
      </p:sp>
      <p:sp>
        <p:nvSpPr>
          <p:cNvPr id="284" name="Google Shape;284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Example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Visual Feedback</a:t>
            </a:r>
            <a:endParaRPr/>
          </a:p>
        </p:txBody>
      </p:sp>
      <p:sp>
        <p:nvSpPr>
          <p:cNvPr id="290" name="Google Shape;290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329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Despite the audio nature, it is still possible to show a degree of visual feedback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Eg: to indicate that the system is listening to, or processing a request</a:t>
            </a:r>
            <a:endParaRPr/>
          </a:p>
        </p:txBody>
      </p:sp>
      <p:pic>
        <p:nvPicPr>
          <p:cNvPr id="291" name="Google Shape;291;p32" descr="https://cdn-images-1.medium.com/max/1600/1*tziSStUhPIQIibrWH7jkaA.gif"/>
          <p:cNvPicPr preferRelativeResize="0"/>
          <p:nvPr/>
        </p:nvPicPr>
        <p:blipFill rotWithShape="1">
          <a:blip r:embed="rId3">
            <a:alphaModFix/>
          </a:blip>
          <a:srcRect l="9612" r="8506"/>
          <a:stretch/>
        </p:blipFill>
        <p:spPr>
          <a:xfrm>
            <a:off x="3908775" y="863025"/>
            <a:ext cx="5235224" cy="304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Reduce cognitive overload</a:t>
            </a:r>
            <a:endParaRPr/>
          </a:p>
        </p:txBody>
      </p:sp>
      <p:sp>
        <p:nvSpPr>
          <p:cNvPr id="297" name="Google Shape;297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567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Humans store audio in ‘short-term’ memory (so easy to overload with too many requests)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Amazon suggest no more than three options/choices during interaction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Error Handling in VUI</a:t>
            </a:r>
            <a:endParaRPr/>
          </a:p>
        </p:txBody>
      </p:sp>
      <p:sp>
        <p:nvSpPr>
          <p:cNvPr id="303" name="Google Shape;303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Traditional error handling = Display Messages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expectation is that the user will correct things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VUI, the error handling should reflect the way we handle conversations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Error Handling in conversations</a:t>
            </a:r>
            <a:endParaRPr/>
          </a:p>
        </p:txBody>
      </p:sp>
      <p:sp>
        <p:nvSpPr>
          <p:cNvPr id="309" name="Google Shape;309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Incomplete sentence: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b="1"/>
              <a:t>“मैले दराज बाट सामान मगाको है…”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/>
              <a:t>How we handle it in conversations: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Guess:</a:t>
            </a:r>
            <a:r>
              <a:rPr lang="en"/>
              <a:t> “...खत्तम पर्यो हो?”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Prompt:</a:t>
            </a:r>
            <a:r>
              <a:rPr lang="en"/>
              <a:t> “...अनि?”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Rephrase the sentence:</a:t>
            </a:r>
            <a:r>
              <a:rPr lang="en"/>
              <a:t> “अँ त, सामान मगाइस् दराज बाट। अनि के भयो?”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Other error handling VUI approaches</a:t>
            </a:r>
            <a:endParaRPr/>
          </a:p>
        </p:txBody>
      </p:sp>
      <p:sp>
        <p:nvSpPr>
          <p:cNvPr id="315" name="Google Shape;315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Re-prompts</a:t>
            </a:r>
            <a:endParaRPr/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VUI: “I’m sorry, I did not hear that”</a:t>
            </a:r>
            <a:endParaRPr sz="1700"/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VUI: “Sorry, what was that again?”</a:t>
            </a:r>
            <a:endParaRPr sz="17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Say Nothing</a:t>
            </a:r>
            <a:endParaRPr/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In error event, the VUI stays silent, relies on the human tendency to repeat, if not heard the first time</a:t>
            </a:r>
            <a:endParaRPr sz="17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Error Escalation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Error Escalation</a:t>
            </a:r>
            <a:endParaRPr/>
          </a:p>
        </p:txBody>
      </p:sp>
      <p:sp>
        <p:nvSpPr>
          <p:cNvPr id="321" name="Google Shape;321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Escalate initial error from general to specific</a:t>
            </a:r>
            <a:endParaRPr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VUI: “What is your date of birth?”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User: “uh…”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VUI: “Please say your date of birth as 6 numbers, for example, if birthdate is 11th January 1991, say 11, 01, 1991”</a:t>
            </a:r>
            <a:endParaRPr sz="18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8"/>
          <p:cNvSpPr txBox="1">
            <a:spLocks noGrp="1"/>
          </p:cNvSpPr>
          <p:nvPr>
            <p:ph type="title"/>
          </p:nvPr>
        </p:nvSpPr>
        <p:spPr>
          <a:xfrm>
            <a:off x="265500" y="1804950"/>
            <a:ext cx="4045200" cy="15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Some additional VUI design principles</a:t>
            </a:r>
            <a:endParaRPr/>
          </a:p>
        </p:txBody>
      </p:sp>
      <p:sp>
        <p:nvSpPr>
          <p:cNvPr id="327" name="Google Shape;327;p3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Personality (Humor, Delivery, Empathy)</a:t>
            </a:r>
            <a:endParaRPr sz="2100"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Context</a:t>
            </a:r>
            <a:endParaRPr sz="2100"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Ambiguity/ Disambiguation</a:t>
            </a:r>
            <a:endParaRPr sz="21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Personality</a:t>
            </a:r>
            <a:endParaRPr/>
          </a:p>
        </p:txBody>
      </p:sp>
      <p:sp>
        <p:nvSpPr>
          <p:cNvPr id="333" name="Google Shape;333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930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Ideally, a VUI should have ‘personality’ as this is appreciated by humans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Personality is subjective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Personality can be considered as a combination of Humor, Delivery, and Empathy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96" name="Google Shape;96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52400"/>
            <a:ext cx="9144000" cy="5036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Context</a:t>
            </a:r>
            <a:endParaRPr/>
          </a:p>
        </p:txBody>
      </p:sp>
      <p:sp>
        <p:nvSpPr>
          <p:cNvPr id="339" name="Google Shape;339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Context is important as humans intuitively place conversations in context without explicitly stating it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of context allows VUI to give the impression of ‘intelligent’ and ‘natural’ conversation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/>
              <a:t>Example: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/>
              <a:t>“Our leader is an idiot”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Context</a:t>
            </a:r>
            <a:endParaRPr/>
          </a:p>
        </p:txBody>
      </p:sp>
      <p:sp>
        <p:nvSpPr>
          <p:cNvPr id="345" name="Google Shape;345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Which leader?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Conversation between Nepalese? (Sher Bahadur Deuba)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Conversation between Indians? (Modi)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Conversation between Russians? (Putin)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Ambiguity/ Disambiguation</a:t>
            </a:r>
            <a:endParaRPr/>
          </a:p>
        </p:txBody>
      </p:sp>
      <p:sp>
        <p:nvSpPr>
          <p:cNvPr id="351" name="Google Shape;351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Human requests/ statements can be ambiguous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VUI may need to seek clarification (as part of error handling/ re-prompting) in order to provide the requested information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sz="2100"/>
              <a:t>“चक्रपथ जाने बाटो कता?”</a:t>
            </a:r>
            <a:endParaRPr sz="21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57" name="Google Shape;357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Talking computers are not new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Advantages: Efficient, Accessible, Natural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Disadvantages: Accents, Privacy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Designing for voice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Traditional (Confirmation, Reduce Cognitive Overload, Error Handling)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New (Personality, Context, Ambiguity)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Link Trainer (1930s - 1950s)</a:t>
            </a:r>
            <a:endParaRPr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16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Invented by Edward Link in 1929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Link trailer was a flight simulator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simulated flight through a series of bellows and pulleys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Primarily used for training pilots and aviation safety during World War II and the post-war era.</a:t>
            </a:r>
            <a:endParaRPr/>
          </a:p>
        </p:txBody>
      </p:sp>
      <p:pic>
        <p:nvPicPr>
          <p:cNvPr id="103" name="Google Shape;103;p5"/>
          <p:cNvPicPr preferRelativeResize="0"/>
          <p:nvPr/>
        </p:nvPicPr>
        <p:blipFill rotWithShape="1">
          <a:blip r:embed="rId3">
            <a:alphaModFix/>
          </a:blip>
          <a:srcRect l="2761" t="15980"/>
          <a:stretch/>
        </p:blipFill>
        <p:spPr>
          <a:xfrm>
            <a:off x="4948800" y="1273576"/>
            <a:ext cx="4195200" cy="2718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Sensorama - 1950s</a:t>
            </a:r>
            <a:endParaRPr/>
          </a:p>
        </p:txBody>
      </p:sp>
      <p:sp>
        <p:nvSpPr>
          <p:cNvPr id="109" name="Google Shape;109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16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Allowed viewers to take ‘virtual’ bike ride through Brooklyn, New York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Complete body tilting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Stereo sound, wind effects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‘Aromas’ triggered at key points during the ‘ride’</a:t>
            </a:r>
            <a:endParaRPr/>
          </a:p>
        </p:txBody>
      </p:sp>
      <p:pic>
        <p:nvPicPr>
          <p:cNvPr id="110" name="Google Shape;110;p6"/>
          <p:cNvPicPr preferRelativeResize="0"/>
          <p:nvPr/>
        </p:nvPicPr>
        <p:blipFill rotWithShape="1">
          <a:blip r:embed="rId3">
            <a:alphaModFix/>
          </a:blip>
          <a:srcRect l="7549" r="6665" b="1583"/>
          <a:stretch/>
        </p:blipFill>
        <p:spPr>
          <a:xfrm>
            <a:off x="5642076" y="0"/>
            <a:ext cx="350193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1990’s VR</a:t>
            </a:r>
            <a:endParaRPr/>
          </a:p>
        </p:txBody>
      </p:sp>
      <p:sp>
        <p:nvSpPr>
          <p:cNvPr id="116" name="Google Shape;116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776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Virtual Group arcade machines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Niche market due to size and cost</a:t>
            </a:r>
            <a:endParaRPr/>
          </a:p>
        </p:txBody>
      </p:sp>
      <p:pic>
        <p:nvPicPr>
          <p:cNvPr id="117" name="Google Shape;11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28227" y="1359177"/>
            <a:ext cx="4504075" cy="300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1990’s VR</a:t>
            </a:r>
            <a:endParaRPr/>
          </a:p>
        </p:txBody>
      </p:sp>
      <p:sp>
        <p:nvSpPr>
          <p:cNvPr id="123" name="Google Shape;123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776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Virtual Group arcade machines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Niche market due to size and cost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Silver spandex catsuits</a:t>
            </a:r>
            <a:endParaRPr/>
          </a:p>
        </p:txBody>
      </p:sp>
      <p:pic>
        <p:nvPicPr>
          <p:cNvPr id="124" name="Google Shape;124;p8"/>
          <p:cNvPicPr preferRelativeResize="0"/>
          <p:nvPr/>
        </p:nvPicPr>
        <p:blipFill rotWithShape="1">
          <a:blip r:embed="rId3">
            <a:alphaModFix/>
          </a:blip>
          <a:srcRect l="5151" t="4307" r="64077" b="45667"/>
          <a:stretch/>
        </p:blipFill>
        <p:spPr>
          <a:xfrm>
            <a:off x="4919596" y="-4"/>
            <a:ext cx="422440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"/>
          <p:cNvSpPr txBox="1">
            <a:spLocks noGrp="1"/>
          </p:cNvSpPr>
          <p:nvPr>
            <p:ph type="title"/>
          </p:nvPr>
        </p:nvSpPr>
        <p:spPr>
          <a:xfrm>
            <a:off x="490250" y="742150"/>
            <a:ext cx="7087200" cy="26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Raleway SemiBold"/>
                <a:ea typeface="Raleway SemiBold"/>
                <a:cs typeface="Raleway SemiBold"/>
                <a:sym typeface="Raleway SemiBold"/>
              </a:rPr>
              <a:t>I've seen things you people wouldn't believe... Attack ships on fire off the shoulder of Orion... I watched C-beams glitter in the dark near the Tannhäuser Gate. All those moments will be lost in time, like tears in rain... Time to die</a:t>
            </a:r>
            <a:endParaRPr sz="2220"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0" name="Google Shape;130;p9"/>
          <p:cNvSpPr txBox="1"/>
          <p:nvPr/>
        </p:nvSpPr>
        <p:spPr>
          <a:xfrm>
            <a:off x="575475" y="3428950"/>
            <a:ext cx="44241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"/>
              <a:buFont typeface="Arial"/>
              <a:buNone/>
            </a:pPr>
            <a:r>
              <a:rPr lang="en" sz="1920" b="0" i="0" u="none" strike="noStrike" cap="none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Can you guess which movie this is from?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CI - 2022">
  <a:themeElements>
    <a:clrScheme name="Plum">
      <a:dk1>
        <a:srgbClr val="00C0F3"/>
      </a:dk1>
      <a:lt1>
        <a:srgbClr val="FFFFFF"/>
      </a:lt1>
      <a:dk2>
        <a:srgbClr val="000000"/>
      </a:dk2>
      <a:lt2>
        <a:srgbClr val="7F7F7F"/>
      </a:lt2>
      <a:accent1>
        <a:srgbClr val="444F63"/>
      </a:accent1>
      <a:accent2>
        <a:srgbClr val="B4D66B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2A8D5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1474</Words>
  <Application>Microsoft Office PowerPoint</Application>
  <PresentationFormat>On-screen Show (16:9)</PresentationFormat>
  <Paragraphs>215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Source Sans Pro</vt:lpstr>
      <vt:lpstr>Raleway</vt:lpstr>
      <vt:lpstr>Roboto</vt:lpstr>
      <vt:lpstr>Arial</vt:lpstr>
      <vt:lpstr>Raleway SemiBold</vt:lpstr>
      <vt:lpstr>Raleway ExtraBold</vt:lpstr>
      <vt:lpstr>HCI - 2022</vt:lpstr>
      <vt:lpstr>VR and Voice User Interface</vt:lpstr>
      <vt:lpstr>Virtual Reality</vt:lpstr>
      <vt:lpstr>Stereoscopic images (1838)</vt:lpstr>
      <vt:lpstr>PowerPoint Presentation</vt:lpstr>
      <vt:lpstr>Link Trainer (1930s - 1950s)</vt:lpstr>
      <vt:lpstr>Sensorama - 1950s</vt:lpstr>
      <vt:lpstr>1990’s VR</vt:lpstr>
      <vt:lpstr>1990’s VR</vt:lpstr>
      <vt:lpstr>I've seen things you people wouldn't believe... Attack ships on fire off the shoulder of Orion... I watched C-beams glitter in the dark near the Tannhäuser Gate. All those moments will be lost in time, like tears in rain... Time to die</vt:lpstr>
      <vt:lpstr>Pop culture references</vt:lpstr>
      <vt:lpstr>Why use VR?</vt:lpstr>
      <vt:lpstr>What is VR?</vt:lpstr>
      <vt:lpstr>Immersion is created through</vt:lpstr>
      <vt:lpstr>Motion</vt:lpstr>
      <vt:lpstr>Stereoscopic images</vt:lpstr>
      <vt:lpstr>Implementation hurdles</vt:lpstr>
      <vt:lpstr>Solution</vt:lpstr>
      <vt:lpstr>PowerPoint Presentation</vt:lpstr>
      <vt:lpstr>Sound</vt:lpstr>
      <vt:lpstr>VR UX best practices</vt:lpstr>
      <vt:lpstr>VR UX best practices</vt:lpstr>
      <vt:lpstr>VR accessibility</vt:lpstr>
      <vt:lpstr>So what is VR?</vt:lpstr>
      <vt:lpstr>Voice User Interfaces (VUI)</vt:lpstr>
      <vt:lpstr>Also not a new concept</vt:lpstr>
      <vt:lpstr>Further development</vt:lpstr>
      <vt:lpstr>Why design for voice</vt:lpstr>
      <vt:lpstr>Disadvantages </vt:lpstr>
      <vt:lpstr>Traditional principles in VUI</vt:lpstr>
      <vt:lpstr>Confirmation</vt:lpstr>
      <vt:lpstr>Example</vt:lpstr>
      <vt:lpstr>Visual Feedback</vt:lpstr>
      <vt:lpstr>Reduce cognitive overload</vt:lpstr>
      <vt:lpstr>Error Handling in VUI</vt:lpstr>
      <vt:lpstr>Error Handling in conversations</vt:lpstr>
      <vt:lpstr>Other error handling VUI approaches</vt:lpstr>
      <vt:lpstr>Error Escalation</vt:lpstr>
      <vt:lpstr>Some additional VUI design principles</vt:lpstr>
      <vt:lpstr>Personality</vt:lpstr>
      <vt:lpstr>Context</vt:lpstr>
      <vt:lpstr>Context</vt:lpstr>
      <vt:lpstr>Ambiguity/ Disambiguation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 and Voice User Interface</dc:title>
  <dc:creator>User</dc:creator>
  <cp:lastModifiedBy>Microsoft account</cp:lastModifiedBy>
  <cp:revision>1</cp:revision>
  <dcterms:modified xsi:type="dcterms:W3CDTF">2024-04-14T03:50:18Z</dcterms:modified>
</cp:coreProperties>
</file>